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3"/>
  </p:notesMasterIdLst>
  <p:handoutMasterIdLst>
    <p:handoutMasterId r:id="rId34"/>
  </p:handoutMasterIdLst>
  <p:sldIdLst>
    <p:sldId id="386" r:id="rId9"/>
    <p:sldId id="425" r:id="rId10"/>
    <p:sldId id="439" r:id="rId11"/>
    <p:sldId id="476" r:id="rId12"/>
    <p:sldId id="477" r:id="rId13"/>
    <p:sldId id="478" r:id="rId14"/>
    <p:sldId id="486" r:id="rId15"/>
    <p:sldId id="490" r:id="rId16"/>
    <p:sldId id="485" r:id="rId17"/>
    <p:sldId id="492" r:id="rId18"/>
    <p:sldId id="493" r:id="rId19"/>
    <p:sldId id="494" r:id="rId20"/>
    <p:sldId id="495" r:id="rId21"/>
    <p:sldId id="496" r:id="rId22"/>
    <p:sldId id="464" r:id="rId23"/>
    <p:sldId id="479" r:id="rId24"/>
    <p:sldId id="480" r:id="rId25"/>
    <p:sldId id="481" r:id="rId26"/>
    <p:sldId id="482" r:id="rId27"/>
    <p:sldId id="483" r:id="rId28"/>
    <p:sldId id="484" r:id="rId29"/>
    <p:sldId id="488" r:id="rId30"/>
    <p:sldId id="487" r:id="rId31"/>
    <p:sldId id="497" r:id="rId32"/>
  </p:sldIdLst>
  <p:sldSz cx="9144000" cy="5143500" type="screen16x9"/>
  <p:notesSz cx="6670675" cy="9875838"/>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DB9-A5C7-42D9-8D86-58E9C0F106AD}" v="4" dt="2020-03-26T12:03:13.542"/>
    <p1510:client id="{9769029B-DAE8-4543-A14E-8C5695AE6F3B}" v="252" dt="2020-03-26T09:57:15.391"/>
    <p1510:client id="{FEAF9D15-8916-46E4-AA42-74602A5A02FF}" v="129" dt="2020-03-26T11:53:1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260"/>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7/13/2020</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7/13/2020</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hyperlink" Target="https://github.com/warwickdatascience/beginners-python/blob/master/session_eight/session_eight_filled_template.ipynb" TargetMode="External"/><Relationship Id="rId4" Type="http://schemas.openxmlformats.org/officeDocument/2006/relationships/hyperlink" Target="https://colab.research.google.com/github/warwickdatascience/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37.jp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4.xml"/><Relationship Id="rId5" Type="http://schemas.openxmlformats.org/officeDocument/2006/relationships/image" Target="../media/image37.jp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7.jpg"/><Relationship Id="rId2" Type="http://schemas.openxmlformats.org/officeDocument/2006/relationships/image" Target="../media/image39.png"/><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hyperlink" Target="https://www.flaticon.com/authors/pixel-perfect" TargetMode="External"/><Relationship Id="rId4" Type="http://schemas.openxmlformats.org/officeDocument/2006/relationships/hyperlink" Target="https://colab.research.google.com/github/THargreaves/beginners-python/blob/master/session_eight/resour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Warwick Data Science Society</a:t>
            </a:r>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pic>
        <p:nvPicPr>
          <p:cNvPr id="10" name="Picture 2" descr="photo of outer space">
            <a:extLst>
              <a:ext uri="{FF2B5EF4-FFF2-40B4-BE49-F238E27FC236}">
                <a16:creationId xmlns:a16="http://schemas.microsoft.com/office/drawing/2014/main" id="{3C9E7DE0-20B3-4E62-82B4-B07EFD4CAA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528" b="41523"/>
          <a:stretch/>
        </p:blipFill>
        <p:spPr bwMode="auto">
          <a:xfrm>
            <a:off x="238757" y="2941219"/>
            <a:ext cx="8689242" cy="20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E8724509-F7D9-48DC-98CA-491897993834}"/>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2"/>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3"/>
          <a:stretch>
            <a:fillRect/>
          </a:stretch>
        </p:blipFill>
        <p:spPr>
          <a:xfrm>
            <a:off x="4096870" y="2778491"/>
            <a:ext cx="4276165" cy="197230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269F90E-55D7-4A9C-82C5-1E70B324A1E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2"/>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3"/>
          <a:stretch>
            <a:fillRect/>
          </a:stretch>
        </p:blipFill>
        <p:spPr>
          <a:xfrm>
            <a:off x="4082700" y="3102819"/>
            <a:ext cx="4313835" cy="1327725"/>
          </a:xfrm>
          <a:prstGeom prst="rect">
            <a:avLst/>
          </a:prstGeom>
        </p:spPr>
      </p:pic>
      <p:pic>
        <p:nvPicPr>
          <p:cNvPr id="9" name="Picture 8" descr="A picture containing stool&#10;&#10;Description automatically generated">
            <a:extLst>
              <a:ext uri="{FF2B5EF4-FFF2-40B4-BE49-F238E27FC236}">
                <a16:creationId xmlns:a16="http://schemas.microsoft.com/office/drawing/2014/main" id="{0EBA52B8-4090-419B-9837-EFFF4250B1BC}"/>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pic>
        <p:nvPicPr>
          <p:cNvPr id="7" name="Picture 6" descr="A picture containing stool&#10;&#10;Description automatically generated">
            <a:extLst>
              <a:ext uri="{FF2B5EF4-FFF2-40B4-BE49-F238E27FC236}">
                <a16:creationId xmlns:a16="http://schemas.microsoft.com/office/drawing/2014/main" id="{DEE199C3-0237-4D96-AD61-1849094ED55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2"/>
          <a:stretch>
            <a:fillRect/>
          </a:stretch>
        </p:blipFill>
        <p:spPr>
          <a:xfrm>
            <a:off x="1605535" y="1147485"/>
            <a:ext cx="5932930" cy="3199783"/>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AB5B487B-0B2C-4FC2-A01C-94E3FA4AD9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As of yet, the only way we’ve had to inform a user of an error is to print a message and then use control flow to change the code we run</a:t>
            </a:r>
          </a:p>
          <a:p>
            <a:pPr marL="342900" indent="-342900">
              <a:buFont typeface="Arial"/>
              <a:buChar char="•"/>
            </a:pPr>
            <a:r>
              <a:rPr lang="en-GB" sz="2000" dirty="0">
                <a:latin typeface="Arial"/>
                <a:cs typeface="Arial"/>
              </a:rPr>
              <a:t>We can do better than this by raising an error</a:t>
            </a:r>
          </a:p>
          <a:p>
            <a:pPr marL="342900" indent="-342900">
              <a:buFont typeface="Arial"/>
              <a:buChar char="•"/>
            </a:pPr>
            <a:r>
              <a:rPr lang="en-GB" sz="2000" dirty="0">
                <a:latin typeface="Arial"/>
                <a:cs typeface="Arial"/>
              </a:rPr>
              <a:t>Python has many types of errors built-in and you can define your own too</a:t>
            </a:r>
          </a:p>
          <a:p>
            <a:pPr marL="342900" indent="-342900">
              <a:buFont typeface="Arial"/>
              <a:buChar char="•"/>
            </a:pPr>
            <a:r>
              <a:rPr lang="en-GB" sz="2000" dirty="0">
                <a:latin typeface="Arial"/>
                <a:cs typeface="Arial"/>
              </a:rPr>
              <a:t>The most common are:</a:t>
            </a:r>
          </a:p>
          <a:p>
            <a:pPr marL="800100" lvl="1" indent="-342900">
              <a:buFont typeface="Arial"/>
              <a:buChar char="•"/>
            </a:pPr>
            <a:r>
              <a:rPr lang="en-GB" sz="2000" dirty="0" err="1">
                <a:latin typeface="Arial"/>
                <a:cs typeface="Arial"/>
              </a:rPr>
              <a:t>TypeError</a:t>
            </a:r>
            <a:r>
              <a:rPr lang="en-GB" sz="2000" dirty="0">
                <a:latin typeface="Arial"/>
                <a:cs typeface="Arial"/>
              </a:rPr>
              <a:t>: When an object is of an incorrect type</a:t>
            </a:r>
          </a:p>
          <a:p>
            <a:pPr marL="800100" lvl="1" indent="-342900">
              <a:buFont typeface="Arial"/>
              <a:buChar char="•"/>
            </a:pPr>
            <a:r>
              <a:rPr lang="en-GB" sz="2000" dirty="0" err="1">
                <a:latin typeface="Arial"/>
                <a:cs typeface="Arial"/>
              </a:rPr>
              <a:t>ValueError</a:t>
            </a:r>
            <a:r>
              <a:rPr lang="en-GB" sz="2000" dirty="0">
                <a:latin typeface="Arial"/>
                <a:cs typeface="Arial"/>
              </a:rPr>
              <a:t>: When an object has an invalid value</a:t>
            </a:r>
          </a:p>
          <a:p>
            <a:pPr marL="800100" lvl="1" indent="-342900">
              <a:buFont typeface="Arial"/>
              <a:buChar char="•"/>
            </a:pPr>
            <a:r>
              <a:rPr lang="en-GB" sz="2000" dirty="0" err="1">
                <a:latin typeface="Arial"/>
                <a:cs typeface="Arial"/>
              </a:rPr>
              <a:t>OSError</a:t>
            </a:r>
            <a:r>
              <a:rPr lang="en-GB" sz="2000" dirty="0">
                <a:latin typeface="Arial"/>
                <a:cs typeface="Arial"/>
              </a:rPr>
              <a:t>: When a system operation is invalid</a:t>
            </a:r>
          </a:p>
        </p:txBody>
      </p:sp>
      <p:pic>
        <p:nvPicPr>
          <p:cNvPr id="7" name="Picture 6" descr="A picture containing stool&#10;&#10;Description automatically generated">
            <a:extLst>
              <a:ext uri="{FF2B5EF4-FFF2-40B4-BE49-F238E27FC236}">
                <a16:creationId xmlns:a16="http://schemas.microsoft.com/office/drawing/2014/main" id="{B3AB23D8-B1AA-4F4D-9062-6C52B6491673}"/>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60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To raise an error, we use the </a:t>
            </a:r>
            <a:r>
              <a:rPr lang="en-GB" sz="2000" dirty="0">
                <a:latin typeface="Consolas" panose="020B0609020204030204" pitchFamily="49" charset="0"/>
                <a:cs typeface="Arial"/>
              </a:rPr>
              <a:t>raise</a:t>
            </a:r>
            <a:r>
              <a:rPr lang="en-GB" sz="2000" dirty="0">
                <a:latin typeface="Arial"/>
                <a:cs typeface="Arial"/>
              </a:rPr>
              <a:t> keyword followed by the type of error, with a message passed as the only argument</a:t>
            </a:r>
          </a:p>
          <a:p>
            <a:pPr marL="342900" indent="-342900">
              <a:buFont typeface="Arial"/>
              <a:buChar char="•"/>
            </a:pPr>
            <a:r>
              <a:rPr lang="en-GB" sz="2000" dirty="0">
                <a:latin typeface="Arial"/>
                <a:cs typeface="Arial"/>
              </a:rPr>
              <a:t>Raising an error will stop code execution for the entire block</a:t>
            </a:r>
          </a:p>
        </p:txBody>
      </p:sp>
      <p:pic>
        <p:nvPicPr>
          <p:cNvPr id="4" name="Picture 3">
            <a:extLst>
              <a:ext uri="{FF2B5EF4-FFF2-40B4-BE49-F238E27FC236}">
                <a16:creationId xmlns:a16="http://schemas.microsoft.com/office/drawing/2014/main" id="{CC15E740-DE22-434C-B366-845B51FA6346}"/>
              </a:ext>
            </a:extLst>
          </p:cNvPr>
          <p:cNvPicPr>
            <a:picLocks noChangeAspect="1"/>
          </p:cNvPicPr>
          <p:nvPr/>
        </p:nvPicPr>
        <p:blipFill>
          <a:blip r:embed="rId2"/>
          <a:stretch>
            <a:fillRect/>
          </a:stretch>
        </p:blipFill>
        <p:spPr>
          <a:xfrm>
            <a:off x="600330" y="2765594"/>
            <a:ext cx="3364303" cy="1036477"/>
          </a:xfrm>
          <a:prstGeom prst="rect">
            <a:avLst/>
          </a:prstGeom>
        </p:spPr>
      </p:pic>
      <p:pic>
        <p:nvPicPr>
          <p:cNvPr id="5" name="Picture 4">
            <a:extLst>
              <a:ext uri="{FF2B5EF4-FFF2-40B4-BE49-F238E27FC236}">
                <a16:creationId xmlns:a16="http://schemas.microsoft.com/office/drawing/2014/main" id="{B722CBF2-1560-4F30-99BF-637E1AD1C39D}"/>
              </a:ext>
            </a:extLst>
          </p:cNvPr>
          <p:cNvPicPr>
            <a:picLocks noChangeAspect="1"/>
          </p:cNvPicPr>
          <p:nvPr/>
        </p:nvPicPr>
        <p:blipFill>
          <a:blip r:embed="rId3"/>
          <a:stretch>
            <a:fillRect/>
          </a:stretch>
        </p:blipFill>
        <p:spPr>
          <a:xfrm>
            <a:off x="4327901" y="1969383"/>
            <a:ext cx="4081875" cy="262890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9EB54344-2870-412E-A6D3-CD5F0B09170A}"/>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Validation Helpers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useful functions for validating input. We see a few examples below</a:t>
            </a:r>
          </a:p>
        </p:txBody>
      </p:sp>
      <p:pic>
        <p:nvPicPr>
          <p:cNvPr id="7" name="Picture 6">
            <a:extLst>
              <a:ext uri="{FF2B5EF4-FFF2-40B4-BE49-F238E27FC236}">
                <a16:creationId xmlns:a16="http://schemas.microsoft.com/office/drawing/2014/main" id="{6B43439D-4CAB-4B11-8322-37191ADC4046}"/>
              </a:ext>
            </a:extLst>
          </p:cNvPr>
          <p:cNvPicPr>
            <a:picLocks noChangeAspect="1"/>
          </p:cNvPicPr>
          <p:nvPr/>
        </p:nvPicPr>
        <p:blipFill>
          <a:blip r:embed="rId2"/>
          <a:stretch>
            <a:fillRect/>
          </a:stretch>
        </p:blipFill>
        <p:spPr>
          <a:xfrm>
            <a:off x="522060" y="2027395"/>
            <a:ext cx="2646998" cy="2244785"/>
          </a:xfrm>
          <a:prstGeom prst="rect">
            <a:avLst/>
          </a:prstGeom>
        </p:spPr>
      </p:pic>
      <p:pic>
        <p:nvPicPr>
          <p:cNvPr id="8" name="Picture 7">
            <a:extLst>
              <a:ext uri="{FF2B5EF4-FFF2-40B4-BE49-F238E27FC236}">
                <a16:creationId xmlns:a16="http://schemas.microsoft.com/office/drawing/2014/main" id="{3075768B-9355-4262-9B66-D9A3287C477B}"/>
              </a:ext>
            </a:extLst>
          </p:cNvPr>
          <p:cNvPicPr>
            <a:picLocks noChangeAspect="1"/>
          </p:cNvPicPr>
          <p:nvPr/>
        </p:nvPicPr>
        <p:blipFill>
          <a:blip r:embed="rId3"/>
          <a:stretch>
            <a:fillRect/>
          </a:stretch>
        </p:blipFill>
        <p:spPr>
          <a:xfrm>
            <a:off x="3386737" y="1728658"/>
            <a:ext cx="2466300" cy="2842260"/>
          </a:xfrm>
          <a:prstGeom prst="rect">
            <a:avLst/>
          </a:prstGeom>
        </p:spPr>
      </p:pic>
      <p:pic>
        <p:nvPicPr>
          <p:cNvPr id="9" name="Picture 8">
            <a:extLst>
              <a:ext uri="{FF2B5EF4-FFF2-40B4-BE49-F238E27FC236}">
                <a16:creationId xmlns:a16="http://schemas.microsoft.com/office/drawing/2014/main" id="{26D9789B-6CAE-40D0-85DD-F13DE48D2BAE}"/>
              </a:ext>
            </a:extLst>
          </p:cNvPr>
          <p:cNvPicPr>
            <a:picLocks noChangeAspect="1"/>
          </p:cNvPicPr>
          <p:nvPr/>
        </p:nvPicPr>
        <p:blipFill>
          <a:blip r:embed="rId4"/>
          <a:stretch>
            <a:fillRect/>
          </a:stretch>
        </p:blipFill>
        <p:spPr>
          <a:xfrm>
            <a:off x="6070716" y="2232660"/>
            <a:ext cx="2431637" cy="1838800"/>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E2D4A7CC-8962-48BC-BC2C-00A2C5537CE1}"/>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913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function called </a:t>
            </a:r>
            <a:r>
              <a:rPr lang="en-GB" sz="2000" dirty="0" err="1">
                <a:latin typeface="Arial"/>
                <a:cs typeface="Arial"/>
              </a:rPr>
              <a:t>print_sentence</a:t>
            </a:r>
            <a:r>
              <a:rPr lang="en-GB" sz="2000" dirty="0">
                <a:latin typeface="Arial"/>
                <a:cs typeface="Arial"/>
              </a:rPr>
              <a:t> which accepts a string as its only parameter. First check that the input is a string, and if not, raise a </a:t>
            </a:r>
            <a:r>
              <a:rPr lang="en-GB" sz="2000" dirty="0" err="1">
                <a:latin typeface="Arial"/>
                <a:cs typeface="Arial"/>
              </a:rPr>
              <a:t>TypeError</a:t>
            </a:r>
            <a:r>
              <a:rPr lang="en-GB" sz="2000" dirty="0">
                <a:latin typeface="Arial"/>
                <a:cs typeface="Arial"/>
              </a:rPr>
              <a:t> with an appropriate message</a:t>
            </a:r>
          </a:p>
          <a:p>
            <a:pPr marL="342900" indent="-342900">
              <a:buFont typeface="Arial"/>
              <a:buChar char="•"/>
            </a:pPr>
            <a:r>
              <a:rPr lang="en-GB" sz="2000" dirty="0">
                <a:latin typeface="Arial"/>
                <a:cs typeface="Arial"/>
              </a:rPr>
              <a:t>Next, check that the string contains a space character. If not, raise a </a:t>
            </a:r>
            <a:r>
              <a:rPr lang="en-GB" sz="2000" dirty="0" err="1">
                <a:latin typeface="Arial"/>
                <a:cs typeface="Arial"/>
              </a:rPr>
              <a:t>ValueError</a:t>
            </a:r>
            <a:endParaRPr lang="en-GB" sz="2000" dirty="0">
              <a:latin typeface="Arial"/>
              <a:cs typeface="Arial"/>
            </a:endParaRPr>
          </a:p>
          <a:p>
            <a:pPr marL="342900" indent="-342900">
              <a:buFont typeface="Arial"/>
              <a:buChar char="•"/>
            </a:pPr>
            <a:r>
              <a:rPr lang="en-GB" sz="2000" dirty="0">
                <a:latin typeface="Arial"/>
                <a:cs typeface="Arial"/>
              </a:rPr>
              <a:t>Finally, if the above two conditions are met, print the string</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Create a function called </a:t>
            </a:r>
            <a:r>
              <a:rPr lang="en-GB" sz="2000" dirty="0" err="1">
                <a:latin typeface="Arial"/>
                <a:cs typeface="Arial"/>
              </a:rPr>
              <a:t>forgiving_double</a:t>
            </a:r>
            <a:r>
              <a:rPr lang="en-GB" sz="2000" dirty="0">
                <a:latin typeface="Arial"/>
                <a:cs typeface="Arial"/>
              </a:rPr>
              <a:t> which accepts a single argument. If the number is a numeric string, convert it to an integer and double it. If it is a non-numeric string, raise a </a:t>
            </a:r>
            <a:r>
              <a:rPr lang="en-GB" sz="2000" dirty="0" err="1">
                <a:latin typeface="Arial"/>
                <a:cs typeface="Arial"/>
              </a:rPr>
              <a:t>ValueError</a:t>
            </a:r>
            <a:r>
              <a:rPr lang="en-GB" sz="2000" dirty="0">
                <a:latin typeface="Arial"/>
                <a:cs typeface="Arial"/>
              </a:rPr>
              <a:t> with a suitable error message</a:t>
            </a:r>
          </a:p>
          <a:p>
            <a:pPr marL="342900" indent="-342900">
              <a:buFont typeface="Arial"/>
              <a:buChar char="•"/>
            </a:pPr>
            <a:r>
              <a:rPr lang="en-GB" sz="2000" dirty="0">
                <a:latin typeface="Arial"/>
                <a:cs typeface="Arial"/>
              </a:rPr>
              <a:t>After possible conversion, double the number and return this new value. </a:t>
            </a:r>
          </a:p>
        </p:txBody>
      </p:sp>
      <p:pic>
        <p:nvPicPr>
          <p:cNvPr id="7" name="Picture 6" descr="A picture containing stool&#10;&#10;Description automatically generated">
            <a:extLst>
              <a:ext uri="{FF2B5EF4-FFF2-40B4-BE49-F238E27FC236}">
                <a16:creationId xmlns:a16="http://schemas.microsoft.com/office/drawing/2014/main" id="{54E76F28-800F-4C63-8232-FB7150B90E79}"/>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30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Raising Errors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4" name="Picture 3">
            <a:extLst>
              <a:ext uri="{FF2B5EF4-FFF2-40B4-BE49-F238E27FC236}">
                <a16:creationId xmlns:a16="http://schemas.microsoft.com/office/drawing/2014/main" id="{B1BC9D82-83B5-4398-87F8-61A11585B8BA}"/>
              </a:ext>
            </a:extLst>
          </p:cNvPr>
          <p:cNvPicPr>
            <a:picLocks noChangeAspect="1"/>
          </p:cNvPicPr>
          <p:nvPr/>
        </p:nvPicPr>
        <p:blipFill>
          <a:blip r:embed="rId2"/>
          <a:stretch>
            <a:fillRect/>
          </a:stretch>
        </p:blipFill>
        <p:spPr>
          <a:xfrm>
            <a:off x="428625" y="1126807"/>
            <a:ext cx="4143375" cy="1338263"/>
          </a:xfrm>
          <a:prstGeom prst="rect">
            <a:avLst/>
          </a:prstGeom>
        </p:spPr>
      </p:pic>
      <p:pic>
        <p:nvPicPr>
          <p:cNvPr id="5" name="Picture 4">
            <a:extLst>
              <a:ext uri="{FF2B5EF4-FFF2-40B4-BE49-F238E27FC236}">
                <a16:creationId xmlns:a16="http://schemas.microsoft.com/office/drawing/2014/main" id="{6D1FD8A6-C586-4BB7-B5A2-4BF779D41B40}"/>
              </a:ext>
            </a:extLst>
          </p:cNvPr>
          <p:cNvPicPr>
            <a:picLocks noChangeAspect="1"/>
          </p:cNvPicPr>
          <p:nvPr/>
        </p:nvPicPr>
        <p:blipFill>
          <a:blip r:embed="rId3"/>
          <a:stretch>
            <a:fillRect/>
          </a:stretch>
        </p:blipFill>
        <p:spPr>
          <a:xfrm>
            <a:off x="3709035" y="2678431"/>
            <a:ext cx="4589145" cy="175532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E6DF99A-8D51-473A-8B51-A4A980CC7523}"/>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717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pic>
        <p:nvPicPr>
          <p:cNvPr id="7" name="Picture 6" descr="A picture containing stool&#10;&#10;Description automatically generated">
            <a:extLst>
              <a:ext uri="{FF2B5EF4-FFF2-40B4-BE49-F238E27FC236}">
                <a16:creationId xmlns:a16="http://schemas.microsoft.com/office/drawing/2014/main" id="{B9E42266-E47B-43B2-B660-962AEF9D1936}"/>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2"/>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3"/>
          <a:stretch>
            <a:fillRect/>
          </a:stretch>
        </p:blipFill>
        <p:spPr>
          <a:xfrm>
            <a:off x="4571999" y="2891304"/>
            <a:ext cx="3232955" cy="1539240"/>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5CD7109C-219B-4988-8FCA-CEA30A247ABF}"/>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2"/>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3"/>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4"/>
          <a:stretch>
            <a:fillRect/>
          </a:stretch>
        </p:blipFill>
        <p:spPr>
          <a:xfrm>
            <a:off x="5491756" y="2070078"/>
            <a:ext cx="3135871" cy="2431743"/>
          </a:xfrm>
          <a:prstGeom prst="rect">
            <a:avLst/>
          </a:prstGeom>
        </p:spPr>
      </p:pic>
      <p:pic>
        <p:nvPicPr>
          <p:cNvPr id="10" name="Picture 9" descr="A picture containing stool&#10;&#10;Description automatically generated">
            <a:extLst>
              <a:ext uri="{FF2B5EF4-FFF2-40B4-BE49-F238E27FC236}">
                <a16:creationId xmlns:a16="http://schemas.microsoft.com/office/drawing/2014/main" id="{577BA69E-DD75-41D8-8E36-155A4F60030A}"/>
              </a:ext>
            </a:extLst>
          </p:cNvPr>
          <p:cNvPicPr>
            <a:picLocks noChangeAspect="1"/>
          </p:cNvPicPr>
          <p:nvPr/>
        </p:nvPicPr>
        <p:blipFill>
          <a:blip r:embed="rId5"/>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2"/>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3"/>
          <a:stretch>
            <a:fillRect/>
          </a:stretch>
        </p:blipFill>
        <p:spPr>
          <a:xfrm>
            <a:off x="4385504" y="2539520"/>
            <a:ext cx="4305212" cy="1379595"/>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20DB0524-7329-4E40-AABE-8CB8AC92FA30}"/>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pic>
        <p:nvPicPr>
          <p:cNvPr id="7" name="Picture 6" descr="A picture containing stool&#10;&#10;Description automatically generated">
            <a:extLst>
              <a:ext uri="{FF2B5EF4-FFF2-40B4-BE49-F238E27FC236}">
                <a16:creationId xmlns:a16="http://schemas.microsoft.com/office/drawing/2014/main" id="{8975C2ED-B3D2-4B75-88A8-132C67EBF327}"/>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2"/>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3"/>
          <a:stretch>
            <a:fillRect/>
          </a:stretch>
        </p:blipFill>
        <p:spPr>
          <a:xfrm>
            <a:off x="3935104" y="1772329"/>
            <a:ext cx="4240708" cy="21075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2E90D572-E699-45D8-8448-4FC794A705B2}"/>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199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2"/>
          <a:stretch>
            <a:fillRect/>
          </a:stretch>
        </p:blipFill>
        <p:spPr>
          <a:xfrm>
            <a:off x="2204275" y="3016677"/>
            <a:ext cx="4735449" cy="1605990"/>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8FB08146-12D4-47F8-B601-B86493FCD61B}"/>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3"/>
          <a:srcRect l="325" t="1541" r="123" b="14251"/>
          <a:stretch/>
        </p:blipFill>
        <p:spPr>
          <a:xfrm>
            <a:off x="1795360" y="1435628"/>
            <a:ext cx="3200399" cy="993394"/>
          </a:xfrm>
          <a:prstGeom prst="rect">
            <a:avLst/>
          </a:prstGeom>
        </p:spPr>
      </p:pic>
      <p:sp>
        <p:nvSpPr>
          <p:cNvPr id="9" name="Rectangle 8">
            <a:hlinkClick r:id="rId4"/>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244590" y="4858509"/>
            <a:ext cx="2271022" cy="230832"/>
          </a:xfrm>
          <a:prstGeom prst="rect">
            <a:avLst/>
          </a:prstGeom>
        </p:spPr>
        <p:txBody>
          <a:bodyPr wrap="square">
            <a:spAutoFit/>
          </a:bodyPr>
          <a:lstStyle/>
          <a:p>
            <a:pPr algn="r"/>
            <a:r>
              <a:rPr lang="en-GB" sz="900" i="1" dirty="0"/>
              <a:t>Icon made by </a:t>
            </a:r>
            <a:r>
              <a:rPr lang="en-GB" sz="900" i="1" dirty="0">
                <a:hlinkClick r:id="rId5"/>
              </a:rPr>
              <a:t>Pixel perfect </a:t>
            </a:r>
            <a:r>
              <a:rPr lang="en-GB" sz="900" i="1" dirty="0"/>
              <a:t>from </a:t>
            </a:r>
            <a:r>
              <a:rPr lang="en-GB" sz="900" i="1" dirty="0" err="1">
                <a:hlinkClick r:id="rId5"/>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6"/>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pic>
        <p:nvPicPr>
          <p:cNvPr id="15" name="Picture 14" descr="A picture containing stool&#10;&#10;Description automatically generated">
            <a:extLst>
              <a:ext uri="{FF2B5EF4-FFF2-40B4-BE49-F238E27FC236}">
                <a16:creationId xmlns:a16="http://schemas.microsoft.com/office/drawing/2014/main" id="{8069E6B6-021C-4A7F-9EA9-560E67267D83}"/>
              </a:ext>
            </a:extLst>
          </p:cNvPr>
          <p:cNvPicPr>
            <a:picLocks noChangeAspect="1"/>
          </p:cNvPicPr>
          <p:nvPr/>
        </p:nvPicPr>
        <p:blipFill>
          <a:blip r:embed="rId7"/>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Aside: White lies upon white lies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recall that we said you don’t have to use print if you only want to print one output of a cell</a:t>
            </a:r>
          </a:p>
          <a:p>
            <a:pPr marL="342900" indent="-342900">
              <a:buFont typeface="Arial"/>
              <a:buChar char="•"/>
            </a:pPr>
            <a:r>
              <a:rPr lang="en-GB" sz="2000" dirty="0">
                <a:latin typeface="Arial"/>
                <a:cs typeface="Arial"/>
              </a:rPr>
              <a:t>There is actually more subtly to this for certain types of objects</a:t>
            </a:r>
          </a:p>
          <a:p>
            <a:pPr marL="342900" indent="-342900">
              <a:buFont typeface="Arial"/>
              <a:buChar char="•"/>
            </a:pPr>
            <a:r>
              <a:rPr lang="en-GB" sz="2000" dirty="0">
                <a:latin typeface="Arial"/>
                <a:cs typeface="Arial"/>
              </a:rPr>
              <a:t>Whereas as typing a variable name will print it exactly, the print function will do a bit of tidying first</a:t>
            </a:r>
          </a:p>
          <a:p>
            <a:pPr marL="342900" indent="-342900">
              <a:buFont typeface="Arial"/>
              <a:buChar char="•"/>
            </a:pPr>
            <a:r>
              <a:rPr lang="en-GB" sz="2000" dirty="0">
                <a:latin typeface="Arial"/>
                <a:cs typeface="Arial"/>
              </a:rPr>
              <a:t>The most important change is that it evaluates special text characters</a:t>
            </a:r>
          </a:p>
        </p:txBody>
      </p:sp>
      <p:pic>
        <p:nvPicPr>
          <p:cNvPr id="7" name="Picture 6">
            <a:extLst>
              <a:ext uri="{FF2B5EF4-FFF2-40B4-BE49-F238E27FC236}">
                <a16:creationId xmlns:a16="http://schemas.microsoft.com/office/drawing/2014/main" id="{4CE2744B-9C75-416C-8CE4-D02A8944365B}"/>
              </a:ext>
            </a:extLst>
          </p:cNvPr>
          <p:cNvPicPr>
            <a:picLocks noChangeAspect="1"/>
          </p:cNvPicPr>
          <p:nvPr/>
        </p:nvPicPr>
        <p:blipFill>
          <a:blip r:embed="rId2"/>
          <a:stretch>
            <a:fillRect/>
          </a:stretch>
        </p:blipFill>
        <p:spPr>
          <a:xfrm>
            <a:off x="5811630" y="3116944"/>
            <a:ext cx="2704943" cy="1051368"/>
          </a:xfrm>
          <a:prstGeom prst="rect">
            <a:avLst/>
          </a:prstGeom>
        </p:spPr>
      </p:pic>
      <p:pic>
        <p:nvPicPr>
          <p:cNvPr id="4" name="Picture 3">
            <a:extLst>
              <a:ext uri="{FF2B5EF4-FFF2-40B4-BE49-F238E27FC236}">
                <a16:creationId xmlns:a16="http://schemas.microsoft.com/office/drawing/2014/main" id="{42486BB2-2FA2-4A25-9A01-795B8E010001}"/>
              </a:ext>
            </a:extLst>
          </p:cNvPr>
          <p:cNvPicPr>
            <a:picLocks noChangeAspect="1"/>
          </p:cNvPicPr>
          <p:nvPr/>
        </p:nvPicPr>
        <p:blipFill>
          <a:blip r:embed="rId3"/>
          <a:stretch>
            <a:fillRect/>
          </a:stretch>
        </p:blipFill>
        <p:spPr>
          <a:xfrm>
            <a:off x="464026" y="3328828"/>
            <a:ext cx="5120640" cy="627599"/>
          </a:xfrm>
          <a:prstGeom prst="rect">
            <a:avLst/>
          </a:prstGeom>
        </p:spPr>
      </p:pic>
      <p:pic>
        <p:nvPicPr>
          <p:cNvPr id="8" name="Picture 7" descr="A picture containing stool&#10;&#10;Description automatically generated">
            <a:extLst>
              <a:ext uri="{FF2B5EF4-FFF2-40B4-BE49-F238E27FC236}">
                <a16:creationId xmlns:a16="http://schemas.microsoft.com/office/drawing/2014/main" id="{D7BBEC4E-224D-4192-A8AB-AFBEBC35DF27}"/>
              </a:ext>
            </a:extLst>
          </p:cNvPr>
          <p:cNvPicPr>
            <a:picLocks noChangeAspect="1"/>
          </p:cNvPicPr>
          <p:nvPr/>
        </p:nvPicPr>
        <p:blipFill>
          <a:blip r:embed="rId4"/>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121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2"/>
          <a:stretch>
            <a:fillRect/>
          </a:stretch>
        </p:blipFill>
        <p:spPr>
          <a:xfrm>
            <a:off x="2319337" y="2195902"/>
            <a:ext cx="4505325" cy="2234642"/>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955050EC-80A0-490A-BC8F-B161860B860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pic>
        <p:nvPicPr>
          <p:cNvPr id="7" name="Picture 6" descr="A picture containing stool&#10;&#10;Description automatically generated">
            <a:extLst>
              <a:ext uri="{FF2B5EF4-FFF2-40B4-BE49-F238E27FC236}">
                <a16:creationId xmlns:a16="http://schemas.microsoft.com/office/drawing/2014/main" id="{37B70606-9ECF-4FC7-B068-E002D289DCA0}"/>
              </a:ext>
            </a:extLst>
          </p:cNvPr>
          <p:cNvPicPr>
            <a:picLocks noChangeAspect="1"/>
          </p:cNvPicPr>
          <p:nvPr/>
        </p:nvPicPr>
        <p:blipFill>
          <a:blip r:embed="rId2"/>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2"/>
          <a:stretch>
            <a:fillRect/>
          </a:stretch>
        </p:blipFill>
        <p:spPr>
          <a:xfrm>
            <a:off x="2585325" y="769786"/>
            <a:ext cx="4069124" cy="3603928"/>
          </a:xfrm>
          <a:prstGeom prst="rect">
            <a:avLst/>
          </a:prstGeom>
        </p:spPr>
      </p:pic>
      <p:pic>
        <p:nvPicPr>
          <p:cNvPr id="6" name="Picture 5" descr="A picture containing stool&#10;&#10;Description automatically generated">
            <a:extLst>
              <a:ext uri="{FF2B5EF4-FFF2-40B4-BE49-F238E27FC236}">
                <a16:creationId xmlns:a16="http://schemas.microsoft.com/office/drawing/2014/main" id="{52F3D2AA-0C93-483A-B176-22ACDB0EC144}"/>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solidFill>
                  <a:schemeClr val="tx2"/>
                </a:solidFill>
              </a:rPr>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2"/>
          <a:stretch>
            <a:fillRect/>
          </a:stretch>
        </p:blipFill>
        <p:spPr>
          <a:xfrm>
            <a:off x="2543425" y="2258346"/>
            <a:ext cx="4057149" cy="2339937"/>
          </a:xfrm>
          <a:prstGeom prst="rect">
            <a:avLst/>
          </a:prstGeom>
        </p:spPr>
      </p:pic>
      <p:pic>
        <p:nvPicPr>
          <p:cNvPr id="7" name="Picture 6" descr="A picture containing stool&#10;&#10;Description automatically generated">
            <a:extLst>
              <a:ext uri="{FF2B5EF4-FFF2-40B4-BE49-F238E27FC236}">
                <a16:creationId xmlns:a16="http://schemas.microsoft.com/office/drawing/2014/main" id="{F41D70D7-7F56-45DE-83A4-0AEADDC1A020}"/>
              </a:ext>
            </a:extLst>
          </p:cNvPr>
          <p:cNvPicPr>
            <a:picLocks noChangeAspect="1"/>
          </p:cNvPicPr>
          <p:nvPr/>
        </p:nvPicPr>
        <p:blipFill>
          <a:blip r:embed="rId3"/>
          <a:stretch>
            <a:fillRect/>
          </a:stretch>
        </p:blipFill>
        <p:spPr>
          <a:xfrm>
            <a:off x="8515735" y="4536281"/>
            <a:ext cx="558943" cy="558943"/>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3.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91989A13-6EBC-4BFF-A25C-E4D3CAAA08A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1360</TotalTime>
  <Words>1100</Words>
  <Application>Microsoft Office PowerPoint</Application>
  <PresentationFormat>On-screen Show (16:9)</PresentationFormat>
  <Paragraphs>120</Paragraphs>
  <Slides>24</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Aside: White lies upon white lies</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Raising Errors</vt:lpstr>
      <vt:lpstr>Raising Errors</vt:lpstr>
      <vt:lpstr>Aside: Validation Helpers</vt:lpstr>
      <vt:lpstr>Raising Errors Puzzles</vt:lpstr>
      <vt:lpstr>Raising Errors Solutions</vt:lpstr>
      <vt:lpstr>Built-in Modules</vt:lpstr>
      <vt:lpstr>Built-in Modules</vt:lpstr>
      <vt:lpstr>Aside: Aliases</vt:lpstr>
      <vt:lpstr>Built-in Modules Puzzles</vt:lpstr>
      <vt:lpstr>Built-in Modules Puzzles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HARGREAVES, TIM (UG)</cp:lastModifiedBy>
  <cp:revision>65</cp:revision>
  <cp:lastPrinted>2018-03-07T14:46:57Z</cp:lastPrinted>
  <dcterms:created xsi:type="dcterms:W3CDTF">2019-10-30T15:52:02Z</dcterms:created>
  <dcterms:modified xsi:type="dcterms:W3CDTF">2020-07-13T09:23:21Z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